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1" r:id="rId2"/>
    <p:sldId id="257" r:id="rId3"/>
    <p:sldId id="273" r:id="rId4"/>
    <p:sldId id="259" r:id="rId5"/>
    <p:sldId id="258" r:id="rId6"/>
    <p:sldId id="267" r:id="rId7"/>
    <p:sldId id="268" r:id="rId8"/>
    <p:sldId id="269" r:id="rId9"/>
    <p:sldId id="275" r:id="rId10"/>
    <p:sldId id="271" r:id="rId11"/>
    <p:sldId id="272" r:id="rId12"/>
    <p:sldId id="270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C1C6"/>
    <a:srgbClr val="00737E"/>
    <a:srgbClr val="FFFFFF"/>
    <a:srgbClr val="5C9BA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D43AAF-FEE1-B545-9D0B-B967D77BD9FD}" v="2" dt="2025-05-08T11:15:23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/>
    <p:restoredTop sz="94658"/>
  </p:normalViewPr>
  <p:slideViewPr>
    <p:cSldViewPr snapToGrid="0" showGuides="1">
      <p:cViewPr varScale="1">
        <p:scale>
          <a:sx n="108" d="100"/>
          <a:sy n="108" d="100"/>
        </p:scale>
        <p:origin x="232" y="448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mattnowlin/Desktop/Halving_Table___Monroe_County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EE1CC"/>
            </a:solidFill>
            <a:ln>
              <a:solidFill>
                <a:schemeClr val="bg2">
                  <a:lumMod val="50000"/>
                </a:schemeClr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E8E8F1"/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ABD-5C43-9F94-636E737F9FE7}"/>
              </c:ext>
            </c:extLst>
          </c:dPt>
          <c:dPt>
            <c:idx val="3"/>
            <c:invertIfNegative val="0"/>
            <c:bubble3D val="0"/>
            <c:spPr>
              <a:solidFill>
                <a:srgbClr val="D8D6E9"/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BD-5C43-9F94-636E737F9FE7}"/>
              </c:ext>
            </c:extLst>
          </c:dPt>
          <c:dPt>
            <c:idx val="4"/>
            <c:invertIfNegative val="0"/>
            <c:bubble3D val="0"/>
            <c:spPr>
              <a:solidFill>
                <a:srgbClr val="C0BCDC"/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ABD-5C43-9F94-636E737F9FE7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Halving_Table___Monroe_County!$I$22:$I$26</c:f>
              <c:strCache>
                <c:ptCount val="5"/>
                <c:pt idx="0">
                  <c:v>-50 ft</c:v>
                </c:pt>
                <c:pt idx="1">
                  <c:v>0 ft</c:v>
                </c:pt>
                <c:pt idx="2">
                  <c:v>50 ft</c:v>
                </c:pt>
                <c:pt idx="3">
                  <c:v>100 ft</c:v>
                </c:pt>
                <c:pt idx="4">
                  <c:v>150 ft</c:v>
                </c:pt>
              </c:strCache>
            </c:strRef>
          </c:cat>
          <c:val>
            <c:numRef>
              <c:f>Halving_Table___Monroe_County!$J$22:$J$26</c:f>
              <c:numCache>
                <c:formatCode>0%</c:formatCode>
                <c:ptCount val="5"/>
                <c:pt idx="0" formatCode="0.00%">
                  <c:v>-3.5000000000000003E-2</c:v>
                </c:pt>
                <c:pt idx="1">
                  <c:v>0</c:v>
                </c:pt>
                <c:pt idx="2" formatCode="0.00%">
                  <c:v>3.5000000000000003E-2</c:v>
                </c:pt>
                <c:pt idx="3" formatCode="0.00%">
                  <c:v>7.0000000000000007E-2</c:v>
                </c:pt>
                <c:pt idx="4" formatCode="0.00%">
                  <c:v>0.106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BD-5C43-9F94-636E737F9F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1"/>
        <c:axId val="2109927040"/>
        <c:axId val="2109822560"/>
      </c:barChart>
      <c:catAx>
        <c:axId val="210992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09822560"/>
        <c:crosses val="autoZero"/>
        <c:auto val="1"/>
        <c:lblAlgn val="ctr"/>
        <c:lblOffset val="100"/>
        <c:noMultiLvlLbl val="0"/>
      </c:catAx>
      <c:valAx>
        <c:axId val="2109822560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10992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36DAB-5D75-8F42-972B-C667B8B0F6F0}" type="datetimeFigureOut">
              <a:rPr lang="en-US" smtClean="0"/>
              <a:t>5/1/25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A41FC-A750-B448-AFC7-9E02A3DC3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6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06925-3AC9-368E-AC82-59829B2B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FFB335-25B6-F930-BF6F-51F8F2BF62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37701C-A610-DCC0-FE4D-CC39DD43B2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94A137-7494-0FEF-7FBE-0EF435E488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78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E74DB-7093-C0EB-BC64-59B15CA70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8B8C35-D685-C93E-21CD-E525D81092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CB5B9B-16F9-6A23-4EC2-CE0FDEC338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41A605-51B4-E0CA-BCBC-DBBD8CF9B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3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897EE-CD50-827F-193B-7C42F1E11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A53374-1ED6-A73E-9B3A-49C2D2470A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07EDA6-16C5-1830-E86A-18442BF4B3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1EFB6-C98E-44CA-4C55-E594674FB6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999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BB895-83A2-65AF-F569-A1874AD49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4A165A-E14D-8350-9F2E-E8058D4B45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DAA5EC-850D-BB2C-E8BD-9B779BF987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EEDB7-2A0F-C10D-29A2-2B3A383534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709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8670D-B40E-B7D1-12EC-244F9C121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BEB151-9C24-12C2-F299-17E06487B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F9EF4-BE01-8928-3AF9-586B4CACAB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7B3867-6C04-4850-7F92-99310E651A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13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39181-2284-C3E3-0887-2CB3829F3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83CE55-A2B3-8607-95BA-DE50A1F497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E2BF7D-86FF-DD23-5C57-F5D92D0B45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B07EF-109A-40D0-8338-DBDA3DD051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2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7966C-CCC4-C1C0-9F5E-4AB16E095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8708E9-9715-AF92-55CD-D7B0D8B742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A41A87-7B14-C541-EF93-546BC5477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9B701B-D9B4-A492-A0C7-0AB1D5C73A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128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34FAE-8187-9E4C-8FEA-48832E651E2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0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2269-ECF5-A778-40E7-DEA1B10BB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C5EB86-BC95-F7C2-E8BF-C5CDAC8B9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5399C-0559-CEF0-7135-1789FBE20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43361-D988-D296-EBA5-CBA223AE5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9238D-BCD4-8A42-5E75-03E88B41E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90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BA28F-5022-155A-8C15-CA7B10171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2E5762-E8C6-E6E3-40A1-9D686300F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BC9DF-1860-A9CF-77B7-478F60029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14D35-ABBC-08E2-A3D2-DDF09B429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68CC-DF22-0CE1-5021-157CF7D8B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9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F86BDB-C84A-41AD-85D3-DB5CE1CB94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845925-3D63-8143-8A15-5C5838B5D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3411-2DDE-B70A-EE51-44E382584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C313E-E267-08C2-4735-2FBF43E8B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B0F1D-1C98-BEFD-ECF8-EF18B7B87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424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C8609-2899-9390-65C3-A8DEC565D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33C39-4162-29E5-F9C9-B46D44DFF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847B5-998B-0228-AE0A-7B4A94154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5E6292-3B36-2B27-3737-38B27EF8D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BC13B-4C04-5D1F-969B-05B0F811B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82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02BAE-3102-5117-E0B7-8AB203C82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8138C7-DCEF-3D44-CE60-DD402FEC5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EE9392-AF85-8E68-F65B-E3AE99456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9C5C6-CD66-1220-4C27-11C68E66F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A9B1E-6133-8DC4-4405-019A52763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36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DCBA5-B145-B554-E9F7-46E88B017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42889-4E7E-44E4-BBF0-794FA830F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4E430-C37A-2CEE-F8EB-B8CEFFCCF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6AE41-F714-ED88-ED4B-06D92B37A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167C4-536D-88F0-6917-B388BF705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1B47FC-8861-8799-66C4-DE365663C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8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EB99-976D-89B4-922C-4DC58A739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96F39-D78D-1A20-A4EC-0EE003364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A76AA1-E2B0-AD7B-0A9C-F9F805EEFE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F51829-AF90-3427-2621-8707EFC05C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83EAE1-46EB-AB50-727F-E9EE324326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BCF510-03FB-7389-B2CF-0C9D2BD9E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C6A858-B5E6-390C-AF03-1DB146258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377DA6-9842-2316-2139-236EA46F3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68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D9D65-43F3-DDDC-8A7B-3388D6F76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918993-3D79-37D1-DE79-D74B23A44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B7EF60-49B1-781B-ADF2-D84EC432A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9BD97-23E7-A321-0B92-80424D372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234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E3B85C-6463-09EC-6030-9F36EFEE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127156-32C9-3197-97A0-7D98A274B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AC2A5D-5A63-ABCC-E727-5DD349D05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1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97954-CAC6-8B21-53D5-A7315B353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65833-C449-2040-8817-97B362FFF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050527-C73D-B19D-8763-A78DA7088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8D10D6-3DEB-4B75-B546-9220B50F6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8CA9E-DB50-E10A-06F3-94D6D1CF8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868052-470C-30BD-3146-E800AC60B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87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9EEBD-7CCB-1215-097A-48E29F2F0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9A92E-6D2E-DADC-EA83-9BDA467D46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2F021E-FD7D-3EA3-AA22-F5FA5DAF3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27936-4780-0DE4-3CB8-1AB2A22E8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F364-AB53-2098-9BE4-04869DDF6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1957F-743F-A4D7-B7E7-4B7C138AE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4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EF48C17-9F24-58BE-2453-A3048A116E2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23000"/>
          </a:blip>
          <a:srcRect t="27895" b="34896"/>
          <a:stretch/>
        </p:blipFill>
        <p:spPr>
          <a:xfrm>
            <a:off x="0" y="7578"/>
            <a:ext cx="12192000" cy="6857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6F2073-EC43-0DEC-64CE-D944EB7B182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16" y="0"/>
            <a:ext cx="12176968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0DA93C-4714-39BD-4AF7-631E2E1C2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886" y="3109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1ECBE-76B8-6886-F09C-3E574B5CF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886" y="1791187"/>
            <a:ext cx="97282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5E759-8AC7-409B-1FDE-7E5D8852DC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83A966-261E-7E4C-A05F-68EA5D18FB82}" type="datetimeFigureOut">
              <a:rPr lang="en-US" smtClean="0"/>
              <a:t>5/1/25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4CB72-6C88-5CB3-F8A1-50D35878AD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69EFC-41C8-1ACC-B73A-9868DB201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0C80D5-A1C1-BA48-89B7-B6495343D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89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rgbClr val="00737E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7F6C56-AD3E-132A-E739-33309153A9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8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364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A73C3-A6E5-58BF-8FB5-EF87D765E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A1B34B5-FF9D-7667-635D-266250285EBC}"/>
              </a:ext>
            </a:extLst>
          </p:cNvPr>
          <p:cNvSpPr txBox="1">
            <a:spLocks/>
          </p:cNvSpPr>
          <p:nvPr/>
        </p:nvSpPr>
        <p:spPr>
          <a:xfrm>
            <a:off x="533408" y="569097"/>
            <a:ext cx="9142498" cy="1609517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rgbClr val="004B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closer look at Madison</a:t>
            </a:r>
          </a:p>
        </p:txBody>
      </p:sp>
      <p:pic>
        <p:nvPicPr>
          <p:cNvPr id="15" name="Picture 14" descr="A map of a city&#10;&#10;AI-generated content may be incorrect.">
            <a:extLst>
              <a:ext uri="{FF2B5EF4-FFF2-40B4-BE49-F238E27FC236}">
                <a16:creationId xmlns:a16="http://schemas.microsoft.com/office/drawing/2014/main" id="{BC273104-82B6-16CD-55EF-A9485F116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8" y="1715017"/>
            <a:ext cx="6172192" cy="4706142"/>
          </a:xfrm>
          <a:prstGeom prst="rect">
            <a:avLst/>
          </a:prstGeom>
        </p:spPr>
      </p:pic>
      <p:pic>
        <p:nvPicPr>
          <p:cNvPr id="20" name="Picture 19" descr="A graph of purple rectangular shapes&#10;&#10;AI-generated content may be incorrect.">
            <a:extLst>
              <a:ext uri="{FF2B5EF4-FFF2-40B4-BE49-F238E27FC236}">
                <a16:creationId xmlns:a16="http://schemas.microsoft.com/office/drawing/2014/main" id="{1ACBBC57-0E2D-22D5-0FB2-2B6D3BEF1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8600" y="1847365"/>
            <a:ext cx="4917038" cy="414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881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A618D-52D1-268F-2EFC-2F6AF703CC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96D74D66-05D6-2F4F-573F-DD7F9FCA5BB8}"/>
              </a:ext>
            </a:extLst>
          </p:cNvPr>
          <p:cNvSpPr txBox="1">
            <a:spLocks/>
          </p:cNvSpPr>
          <p:nvPr/>
        </p:nvSpPr>
        <p:spPr>
          <a:xfrm>
            <a:off x="4704347" y="573123"/>
            <a:ext cx="4842439" cy="1609517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rgbClr val="004B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Clark County</a:t>
            </a:r>
          </a:p>
        </p:txBody>
      </p:sp>
      <p:pic>
        <p:nvPicPr>
          <p:cNvPr id="9" name="Picture 8" descr="A map of a city&#10;&#10;AI-generated content may be incorrect.">
            <a:extLst>
              <a:ext uri="{FF2B5EF4-FFF2-40B4-BE49-F238E27FC236}">
                <a16:creationId xmlns:a16="http://schemas.microsoft.com/office/drawing/2014/main" id="{EE421675-09B2-8FC8-F580-E0DC7BE0E6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941"/>
          <a:stretch/>
        </p:blipFill>
        <p:spPr>
          <a:xfrm>
            <a:off x="4827337" y="1795847"/>
            <a:ext cx="6825332" cy="4725269"/>
          </a:xfrm>
          <a:prstGeom prst="rect">
            <a:avLst/>
          </a:prstGeom>
        </p:spPr>
      </p:pic>
      <p:pic>
        <p:nvPicPr>
          <p:cNvPr id="3" name="Picture 2" descr="A screenshot of a graph&#10;&#10;AI-generated content may be incorrect.">
            <a:extLst>
              <a:ext uri="{FF2B5EF4-FFF2-40B4-BE49-F238E27FC236}">
                <a16:creationId xmlns:a16="http://schemas.microsoft.com/office/drawing/2014/main" id="{94E80F37-85ED-4762-16CA-D788048439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831"/>
          <a:stretch/>
        </p:blipFill>
        <p:spPr>
          <a:xfrm>
            <a:off x="467139" y="360947"/>
            <a:ext cx="3844795" cy="622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52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F3295-6314-09FB-5E2D-16AE57AA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33AD1FED-204A-903B-2178-33891E6867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4272119"/>
              </p:ext>
            </p:extLst>
          </p:nvPr>
        </p:nvGraphicFramePr>
        <p:xfrm>
          <a:off x="7637928" y="2765475"/>
          <a:ext cx="4122263" cy="3937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3B7A3DC2-0120-CDF3-C133-12048901C734}"/>
              </a:ext>
            </a:extLst>
          </p:cNvPr>
          <p:cNvSpPr txBox="1">
            <a:spLocks/>
          </p:cNvSpPr>
          <p:nvPr/>
        </p:nvSpPr>
        <p:spPr>
          <a:xfrm>
            <a:off x="443840" y="573921"/>
            <a:ext cx="9142498" cy="1609517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rgbClr val="004B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Floyd and Clark Counties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0791322-F688-3598-0C66-FE0006BF6A6F}"/>
              </a:ext>
            </a:extLst>
          </p:cNvPr>
          <p:cNvSpPr txBox="1">
            <a:spLocks/>
          </p:cNvSpPr>
          <p:nvPr/>
        </p:nvSpPr>
        <p:spPr>
          <a:xfrm>
            <a:off x="431808" y="1603820"/>
            <a:ext cx="7594592" cy="18251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74320" indent="-27432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7432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48640" indent="-27432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4864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Homes with better views command a higher price.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15D3EE70-2809-1847-49D1-2405A8412F87}"/>
              </a:ext>
            </a:extLst>
          </p:cNvPr>
          <p:cNvSpPr txBox="1">
            <a:spLocks/>
          </p:cNvSpPr>
          <p:nvPr/>
        </p:nvSpPr>
        <p:spPr>
          <a:xfrm>
            <a:off x="7723307" y="1825060"/>
            <a:ext cx="3795485" cy="18251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74320" indent="-27432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7432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48640" indent="-27432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4864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200" b="1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Price premium by elevation advantage</a:t>
            </a:r>
          </a:p>
          <a:p>
            <a:pPr>
              <a:lnSpc>
                <a:spcPct val="90000"/>
              </a:lnSpc>
            </a:pPr>
            <a:r>
              <a:rPr lang="en-US" sz="22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Home’s elevation compared to surrounding area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C5B1A03-F57A-D6F9-CDCA-AF98D44F86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6223"/>
          <a:stretch/>
        </p:blipFill>
        <p:spPr>
          <a:xfrm>
            <a:off x="552508" y="2464315"/>
            <a:ext cx="7085420" cy="405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15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5168A0F-21BB-55C8-64C3-D24A642A7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32AD197-D20A-3011-D4BA-6045D4430A1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8000"/>
          </a:blip>
          <a:srcRect t="27895" b="34896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2AD5CA-9EFE-70F9-91DF-C578D73589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70" y="978408"/>
            <a:ext cx="6126480" cy="329012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Beyond the Backyard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81E30B-25A5-90C0-CF05-16E30D139B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6555" y="3421758"/>
            <a:ext cx="6135409" cy="182518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1" i="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Natural Amenities</a:t>
            </a:r>
          </a:p>
          <a:p>
            <a:pPr>
              <a:lnSpc>
                <a:spcPct val="90000"/>
              </a:lnSpc>
            </a:pPr>
            <a:r>
              <a:rPr lang="en-US" sz="2800" b="1" i="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Affect Residential Pricing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A77F54-A460-E6EC-34F8-F052ED0871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04828" y="5007429"/>
            <a:ext cx="4769302" cy="10676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BC291C0-712C-D280-1298-3C64B16E0B1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084631" y="509955"/>
            <a:ext cx="1502436" cy="1197455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AEE6A9B-5E43-90D5-9245-6B32BDC68EC8}"/>
              </a:ext>
            </a:extLst>
          </p:cNvPr>
          <p:cNvSpPr txBox="1">
            <a:spLocks/>
          </p:cNvSpPr>
          <p:nvPr/>
        </p:nvSpPr>
        <p:spPr>
          <a:xfrm>
            <a:off x="6904828" y="6075052"/>
            <a:ext cx="5012001" cy="7829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i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400" i="0" dirty="0">
                <a:solidFill>
                  <a:srgbClr val="004B8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data.indianarealtors.com</a:t>
            </a:r>
          </a:p>
        </p:txBody>
      </p:sp>
    </p:spTree>
    <p:extLst>
      <p:ext uri="{BB962C8B-B14F-4D97-AF65-F5344CB8AC3E}">
        <p14:creationId xmlns:p14="http://schemas.microsoft.com/office/powerpoint/2010/main" val="2566527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81BA0-726E-E2C3-46B1-1BFC2E69D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809" y="545600"/>
            <a:ext cx="7624012" cy="1325563"/>
          </a:xfrm>
        </p:spPr>
        <p:txBody>
          <a:bodyPr>
            <a:normAutofit/>
          </a:bodyPr>
          <a:lstStyle/>
          <a:p>
            <a:pPr>
              <a:lnSpc>
                <a:spcPct val="88000"/>
              </a:lnSpc>
            </a:pPr>
            <a:r>
              <a:rPr lang="en-US" spc="-30" dirty="0"/>
              <a:t>20</a:t>
            </a:r>
            <a:r>
              <a:rPr lang="en-US" spc="-30" baseline="30000" dirty="0"/>
              <a:t>th</a:t>
            </a:r>
            <a:r>
              <a:rPr lang="en-US" spc="-30" dirty="0"/>
              <a:t> Street and the Monon Trail Indianapolis: Then and Now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A91D4-1330-7B07-4E47-706F85326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0220" y="1536779"/>
            <a:ext cx="5247356" cy="823912"/>
          </a:xfrm>
        </p:spPr>
        <p:txBody>
          <a:bodyPr/>
          <a:lstStyle/>
          <a:p>
            <a:r>
              <a:rPr lang="en-US" dirty="0"/>
              <a:t>Summer 2009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6897BF-C789-A152-2F09-9D977E9436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2394" y="1536779"/>
            <a:ext cx="5172993" cy="823912"/>
          </a:xfrm>
        </p:spPr>
        <p:txBody>
          <a:bodyPr/>
          <a:lstStyle/>
          <a:p>
            <a:r>
              <a:rPr lang="en-US" dirty="0"/>
              <a:t>Summer 2024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3F2DFC4-8DF5-35D2-2440-3475A3B9F83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212467" y="2360692"/>
            <a:ext cx="5259388" cy="41539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0F7CCB-1365-1C85-9D0C-762BD7B1C8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99" t="19618" r="5985"/>
          <a:stretch/>
        </p:blipFill>
        <p:spPr>
          <a:xfrm>
            <a:off x="750219" y="2360691"/>
            <a:ext cx="5259388" cy="415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45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BA7A8-3002-16F2-265B-1AED9DFC9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71780"/>
            <a:ext cx="7967328" cy="1475707"/>
          </a:xfrm>
        </p:spPr>
        <p:txBody>
          <a:bodyPr/>
          <a:lstStyle/>
          <a:p>
            <a:pPr>
              <a:lnSpc>
                <a:spcPct val="88000"/>
              </a:lnSpc>
            </a:pPr>
            <a:r>
              <a:rPr lang="en-US" dirty="0"/>
              <a:t>Indiana doesn’t have mountains or oceanfront beaches…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9BCB57-9287-2882-AE8F-1583FCC0D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77416"/>
            <a:ext cx="9844254" cy="1290636"/>
          </a:xfrm>
        </p:spPr>
        <p:txBody>
          <a:bodyPr anchor="ctr">
            <a:normAutofit/>
          </a:bodyPr>
          <a:lstStyle/>
          <a:p>
            <a:pPr>
              <a:lnSpc>
                <a:spcPct val="88000"/>
              </a:lnSpc>
              <a:spcBef>
                <a:spcPts val="900"/>
              </a:spcBef>
            </a:pPr>
            <a:r>
              <a:rPr lang="en-US" dirty="0">
                <a:solidFill>
                  <a:srgbClr val="00737E"/>
                </a:solidFill>
              </a:rPr>
              <a:t>But we do have hundreds of lakes, thousands of miles of trails and more than 2,500 public parks. </a:t>
            </a:r>
          </a:p>
          <a:p>
            <a:pPr>
              <a:lnSpc>
                <a:spcPct val="88000"/>
              </a:lnSpc>
              <a:spcBef>
                <a:spcPts val="900"/>
              </a:spcBef>
            </a:pPr>
            <a:r>
              <a:rPr lang="en-US" sz="2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 do these amenities affect home values and housing markets?</a:t>
            </a:r>
            <a:r>
              <a:rPr lang="en-US" sz="2300" dirty="0">
                <a:solidFill>
                  <a:srgbClr val="00737E"/>
                </a:solidFill>
              </a:rPr>
              <a:t>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D6DC40-0187-6977-FE95-91BF6A6439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51820" y="6090487"/>
            <a:ext cx="5183188" cy="466725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>
                <a:solidFill>
                  <a:srgbClr val="9CC1C6"/>
                </a:solidFill>
              </a:rPr>
              <a:t>Downtown Madison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CDBEEE-F1CA-B42F-CEE8-5B53B3C805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0121" y="2985326"/>
            <a:ext cx="8781394" cy="312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57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9E72C-78CC-956D-0EBC-DD2D125BA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03" y="283769"/>
            <a:ext cx="10515600" cy="1325563"/>
          </a:xfrm>
        </p:spPr>
        <p:txBody>
          <a:bodyPr/>
          <a:lstStyle/>
          <a:p>
            <a:r>
              <a:rPr lang="en-US" dirty="0"/>
              <a:t>Downtown Madison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BE014-87FC-F55B-1991-59C6B2167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197376"/>
            <a:ext cx="7874251" cy="823912"/>
          </a:xfrm>
        </p:spPr>
        <p:txBody>
          <a:bodyPr anchor="ctr"/>
          <a:lstStyle/>
          <a:p>
            <a:r>
              <a:rPr lang="en-US" dirty="0">
                <a:solidFill>
                  <a:srgbClr val="00737E"/>
                </a:solidFill>
              </a:rPr>
              <a:t>Price-per-square foot up 35% from 2023 to 2024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B91D41-01EE-5F61-B122-BE5753774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" y="1913004"/>
            <a:ext cx="7567138" cy="44010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91471E-F570-479A-5EAC-763F2202A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689" y="5120420"/>
            <a:ext cx="2104061" cy="119365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E61B9C-BA49-BB12-D653-2B4E2BF35F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90347" y="3429000"/>
            <a:ext cx="4776537" cy="2957743"/>
          </a:xfrm>
        </p:spPr>
        <p:txBody>
          <a:bodyPr anchor="t">
            <a:normAutofit/>
          </a:bodyPr>
          <a:lstStyle/>
          <a:p>
            <a:r>
              <a:rPr lang="en-US" dirty="0"/>
              <a:t>Real annual price appreciation </a:t>
            </a:r>
            <a:r>
              <a:rPr lang="en-US" sz="2600" dirty="0"/>
              <a:t>3X</a:t>
            </a:r>
            <a:r>
              <a:rPr lang="en-US" b="0" dirty="0"/>
              <a:t> faster than the statewide median through 2024 (20%) </a:t>
            </a:r>
          </a:p>
        </p:txBody>
      </p:sp>
    </p:spTree>
    <p:extLst>
      <p:ext uri="{BB962C8B-B14F-4D97-AF65-F5344CB8AC3E}">
        <p14:creationId xmlns:p14="http://schemas.microsoft.com/office/powerpoint/2010/main" val="3254817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CFEACEF-9FFC-8164-5200-B0048598EC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870"/>
          <a:stretch/>
        </p:blipFill>
        <p:spPr>
          <a:xfrm>
            <a:off x="683379" y="2592104"/>
            <a:ext cx="5460742" cy="3210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AF58C5-2AEA-4802-15DF-1439F76D4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125" y="560245"/>
            <a:ext cx="10515600" cy="1325563"/>
          </a:xfrm>
        </p:spPr>
        <p:txBody>
          <a:bodyPr/>
          <a:lstStyle/>
          <a:p>
            <a:r>
              <a:rPr lang="en-US" dirty="0"/>
              <a:t>Cardinal Greenway: </a:t>
            </a:r>
            <a:br>
              <a:rPr lang="en-US" dirty="0"/>
            </a:br>
            <a:r>
              <a:rPr lang="en-US" dirty="0"/>
              <a:t>Kitselman Trailhead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A7C772-DD9E-6FC4-24E6-9895404A6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1736" y="1717259"/>
            <a:ext cx="9962148" cy="823912"/>
          </a:xfrm>
        </p:spPr>
        <p:txBody>
          <a:bodyPr anchor="ctr"/>
          <a:lstStyle/>
          <a:p>
            <a:r>
              <a:rPr lang="en-US" dirty="0"/>
              <a:t>The integration of trails, waterways and infrastructure upgrades can drive neighborhood redevelopment (and property values)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1796D23-3F6B-6A7C-3D51-8B72CBF84D2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68454" y="2592104"/>
            <a:ext cx="5460742" cy="32109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524FB8-0898-F55B-000D-E5D91E3135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454" y="4876589"/>
            <a:ext cx="1633031" cy="926431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DD10D-ACFF-9BC6-6FF0-D33D3D5D722C}"/>
              </a:ext>
            </a:extLst>
          </p:cNvPr>
          <p:cNvSpPr txBox="1">
            <a:spLocks/>
          </p:cNvSpPr>
          <p:nvPr/>
        </p:nvSpPr>
        <p:spPr>
          <a:xfrm>
            <a:off x="683378" y="5754892"/>
            <a:ext cx="11045817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Wingdings" pitchFamily="2" charset="2"/>
              <a:buNone/>
              <a:defRPr sz="2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Wingdings" pitchFamily="2" charset="2"/>
              <a:buNone/>
              <a:defRPr sz="1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Wingdings" pitchFamily="2" charset="2"/>
              <a:buNone/>
              <a:defRPr sz="16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But straightforward proximity has its own measurable effect on values:</a:t>
            </a:r>
          </a:p>
        </p:txBody>
      </p:sp>
    </p:spTree>
    <p:extLst>
      <p:ext uri="{BB962C8B-B14F-4D97-AF65-F5344CB8AC3E}">
        <p14:creationId xmlns:p14="http://schemas.microsoft.com/office/powerpoint/2010/main" val="2373189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10EDB-6FB5-752A-A4EF-0755295E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graph&#10;&#10;AI-generated content may be incorrect.">
            <a:extLst>
              <a:ext uri="{FF2B5EF4-FFF2-40B4-BE49-F238E27FC236}">
                <a16:creationId xmlns:a16="http://schemas.microsoft.com/office/drawing/2014/main" id="{0CE16476-D961-BEBD-CEE7-F441C034F9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4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20612" r="14191" b="5523"/>
          <a:stretch/>
        </p:blipFill>
        <p:spPr>
          <a:xfrm>
            <a:off x="372979" y="1749604"/>
            <a:ext cx="9938084" cy="48557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2BD366-8231-44C6-0693-6D4D25CF2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822" y="491401"/>
            <a:ext cx="8252136" cy="1469746"/>
          </a:xfrm>
        </p:spPr>
        <p:txBody>
          <a:bodyPr>
            <a:normAutofit/>
          </a:bodyPr>
          <a:lstStyle/>
          <a:p>
            <a:pPr>
              <a:lnSpc>
                <a:spcPct val="87000"/>
              </a:lnSpc>
            </a:pPr>
            <a:r>
              <a:rPr lang="en-US" dirty="0"/>
              <a:t>Lakes have the largest effect, but other amenities impact price too</a:t>
            </a:r>
          </a:p>
        </p:txBody>
      </p:sp>
    </p:spTree>
    <p:extLst>
      <p:ext uri="{BB962C8B-B14F-4D97-AF65-F5344CB8AC3E}">
        <p14:creationId xmlns:p14="http://schemas.microsoft.com/office/powerpoint/2010/main" val="299091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01021-E145-2949-B857-63F935EFE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9C9659-CD7E-B5D9-0C57-3A289560986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3000"/>
          </a:blip>
          <a:srcRect t="27895" b="34896"/>
          <a:stretch/>
        </p:blipFill>
        <p:spPr>
          <a:xfrm>
            <a:off x="-76200" y="7578"/>
            <a:ext cx="12268200" cy="6857999"/>
          </a:xfrm>
          <a:prstGeom prst="rect">
            <a:avLst/>
          </a:prstGeom>
        </p:spPr>
      </p:pic>
      <p:pic>
        <p:nvPicPr>
          <p:cNvPr id="3" name="Picture 2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5B60928D-D76F-FACA-F50C-3392D18B8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240165" y="-1849983"/>
            <a:ext cx="3710339" cy="113715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44CA75D-DE79-DEC5-A4F3-603AD839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929" y="65503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spc="-3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a look at the lake </a:t>
            </a:r>
            <a:r>
              <a:rPr lang="en-US" spc="-30" dirty="0"/>
              <a:t>premium</a:t>
            </a:r>
            <a:r>
              <a:rPr lang="en-US" spc="-3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1597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C0471-5D73-74A5-53C8-5B6378BE0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D506FD-8BEB-C930-D8FE-C8122499A8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16200000">
            <a:off x="4202138" y="-1561820"/>
            <a:ext cx="3711524" cy="1137513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7B540B3-E058-AA60-00AE-0D114EE02B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058" y="660468"/>
            <a:ext cx="8315579" cy="1609517"/>
          </a:xfrm>
        </p:spPr>
        <p:txBody>
          <a:bodyPr anchor="t">
            <a:normAutofit/>
          </a:bodyPr>
          <a:lstStyle/>
          <a:p>
            <a:pPr algn="l"/>
            <a:r>
              <a:rPr lang="en-US" sz="40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for other amenities:</a:t>
            </a:r>
          </a:p>
        </p:txBody>
      </p:sp>
    </p:spTree>
    <p:extLst>
      <p:ext uri="{BB962C8B-B14F-4D97-AF65-F5344CB8AC3E}">
        <p14:creationId xmlns:p14="http://schemas.microsoft.com/office/powerpoint/2010/main" val="1505896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FFBFC-0709-5A74-0B8F-2B4F78FBD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map&#10;&#10;AI-generated content may be incorrect.">
            <a:extLst>
              <a:ext uri="{FF2B5EF4-FFF2-40B4-BE49-F238E27FC236}">
                <a16:creationId xmlns:a16="http://schemas.microsoft.com/office/drawing/2014/main" id="{14BCDF57-A274-7FE2-DC04-DB34632757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784"/>
          <a:stretch/>
        </p:blipFill>
        <p:spPr>
          <a:xfrm>
            <a:off x="325384" y="273132"/>
            <a:ext cx="7316138" cy="602391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4070903-7BC4-E3C2-2A0E-DA037EAB0E87}"/>
              </a:ext>
            </a:extLst>
          </p:cNvPr>
          <p:cNvSpPr txBox="1">
            <a:spLocks/>
          </p:cNvSpPr>
          <p:nvPr/>
        </p:nvSpPr>
        <p:spPr>
          <a:xfrm>
            <a:off x="8094031" y="4856089"/>
            <a:ext cx="4097969" cy="317163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rgbClr val="004B8B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solidFill>
                  <a:srgbClr val="00737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Kosciusko County</a:t>
            </a:r>
          </a:p>
        </p:txBody>
      </p:sp>
    </p:spTree>
    <p:extLst>
      <p:ext uri="{BB962C8B-B14F-4D97-AF65-F5344CB8AC3E}">
        <p14:creationId xmlns:p14="http://schemas.microsoft.com/office/powerpoint/2010/main" val="895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12772</TotalTime>
  <Words>197</Words>
  <Application>Microsoft Macintosh PowerPoint</Application>
  <PresentationFormat>Widescreen</PresentationFormat>
  <Paragraphs>35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Arial</vt:lpstr>
      <vt:lpstr>Wingdings</vt:lpstr>
      <vt:lpstr>Office Theme</vt:lpstr>
      <vt:lpstr>PowerPoint Presentation</vt:lpstr>
      <vt:lpstr>20th Street and the Monon Trail Indianapolis: Then and Now</vt:lpstr>
      <vt:lpstr>Indiana doesn’t have mountains or oceanfront beaches…</vt:lpstr>
      <vt:lpstr>Downtown Madison</vt:lpstr>
      <vt:lpstr>Cardinal Greenway:  Kitselman Trailhead</vt:lpstr>
      <vt:lpstr>Lakes have the largest effect, but other amenities impact price too</vt:lpstr>
      <vt:lpstr>Here’s a look at the lake premium:</vt:lpstr>
      <vt:lpstr>And for other amenities:</vt:lpstr>
      <vt:lpstr>PowerPoint Presentation</vt:lpstr>
      <vt:lpstr>PowerPoint Presentation</vt:lpstr>
      <vt:lpstr>PowerPoint Presentation</vt:lpstr>
      <vt:lpstr>PowerPoint Presentation</vt:lpstr>
      <vt:lpstr>Beyond the Backyard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 Watts</dc:creator>
  <cp:lastModifiedBy>Matt Nowlin</cp:lastModifiedBy>
  <cp:revision>11</cp:revision>
  <dcterms:created xsi:type="dcterms:W3CDTF">2025-04-23T16:36:39Z</dcterms:created>
  <dcterms:modified xsi:type="dcterms:W3CDTF">2025-05-08T11:15:41Z</dcterms:modified>
</cp:coreProperties>
</file>